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" ContentType="application/vnd.ms-excel"/>
  <Default Extension="xlsx" ContentType="application/vnd.openxmlformats-officedocument.spreadsheetml.sheet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11088050" r:id="rId6"/>
    <p:sldId id="257" r:id="rId7"/>
    <p:sldId id="11088054" r:id="rId8"/>
    <p:sldId id="11088079" r:id="rId9"/>
    <p:sldId id="11088083" r:id="rId10"/>
    <p:sldId id="11088080" r:id="rId11"/>
    <p:sldId id="11088090" r:id="rId12"/>
    <p:sldId id="11088077" r:id="rId13"/>
    <p:sldId id="11088056" r:id="rId14"/>
    <p:sldId id="11088057" r:id="rId15"/>
    <p:sldId id="11088084" r:id="rId16"/>
    <p:sldId id="11088052" r:id="rId17"/>
    <p:sldId id="11088086" r:id="rId18"/>
    <p:sldId id="110880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960000"/>
    <a:srgbClr val="D2D2D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73" autoAdjust="0"/>
  </p:normalViewPr>
  <p:slideViewPr>
    <p:cSldViewPr snapToGrid="0">
      <p:cViewPr>
        <p:scale>
          <a:sx n="75" d="100"/>
          <a:sy n="75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不同型号</a:t>
            </a:r>
            <a:r>
              <a:rPr lang="en-US" altLang="zh-CN"/>
              <a:t>GPU</a:t>
            </a:r>
            <a:r>
              <a:rPr altLang="en-US"/>
              <a:t>运行时间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运行时间（单位：s)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Tesla K80</c:v>
                </c:pt>
                <c:pt idx="1">
                  <c:v>GeForce RTX 2080 Ti
</c:v>
                </c:pt>
                <c:pt idx="2">
                  <c:v>GeForce RTX 3090
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895</c:v>
                </c:pt>
                <c:pt idx="1">
                  <c:v>583</c:v>
                </c:pt>
                <c:pt idx="2">
                  <c:v>365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333760"/>
        <c:axId val="687497779"/>
      </c:barChart>
      <c:catAx>
        <c:axId val="1113337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7497779"/>
        <c:crosses val="autoZero"/>
        <c:auto val="1"/>
        <c:lblAlgn val="ctr"/>
        <c:lblOffset val="100"/>
        <c:noMultiLvlLbl val="0"/>
      </c:catAx>
      <c:valAx>
        <c:axId val="6874977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133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4578-3CA2-4F5A-9CD8-2C3E620137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A324-AB67-4788-A8E9-0F18BC674C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03777-0503-44A8-9C95-5B147A5FE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A324-AB67-4788-A8E9-0F18BC674C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03777-0503-44A8-9C95-5B147A5FE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7F386-13C8-4F33-9D70-1BECE8694B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51998-C8B0-4B58-B9EB-D71729BC03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19.png"/><Relationship Id="rId3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oleObject" Target="../embeddings/Workbook1.xls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96" b="84"/>
          <a:stretch>
            <a:fillRect/>
          </a:stretch>
        </p:blipFill>
        <p:spPr>
          <a:xfrm>
            <a:off x="0" y="-1"/>
            <a:ext cx="5241010" cy="6852213"/>
          </a:xfrm>
          <a:custGeom>
            <a:avLst/>
            <a:gdLst>
              <a:gd name="connsiteX0" fmla="*/ 0 w 5241010"/>
              <a:gd name="connsiteY0" fmla="*/ 0 h 6852213"/>
              <a:gd name="connsiteX1" fmla="*/ 1754982 w 5241010"/>
              <a:gd name="connsiteY1" fmla="*/ 0 h 6852213"/>
              <a:gd name="connsiteX2" fmla="*/ 4062919 w 5241010"/>
              <a:gd name="connsiteY2" fmla="*/ 2308979 h 6852213"/>
              <a:gd name="connsiteX3" fmla="*/ 3550098 w 5241010"/>
              <a:gd name="connsiteY3" fmla="*/ 4305278 h 6852213"/>
              <a:gd name="connsiteX4" fmla="*/ 5241010 w 5241010"/>
              <a:gd name="connsiteY4" fmla="*/ 6852213 h 6852213"/>
              <a:gd name="connsiteX5" fmla="*/ 0 w 5241010"/>
              <a:gd name="connsiteY5" fmla="*/ 6852213 h 6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1010" h="6852213">
                <a:moveTo>
                  <a:pt x="0" y="0"/>
                </a:moveTo>
                <a:lnTo>
                  <a:pt x="1754982" y="0"/>
                </a:lnTo>
                <a:lnTo>
                  <a:pt x="4062919" y="2308979"/>
                </a:lnTo>
                <a:lnTo>
                  <a:pt x="3550098" y="4305278"/>
                </a:lnTo>
                <a:lnTo>
                  <a:pt x="5241010" y="6852213"/>
                </a:lnTo>
                <a:lnTo>
                  <a:pt x="0" y="6852213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>
            <a:off x="2009528" y="0"/>
            <a:ext cx="3483980" cy="6852213"/>
          </a:xfrm>
          <a:custGeom>
            <a:avLst/>
            <a:gdLst>
              <a:gd name="connsiteX0" fmla="*/ 0 w 3483980"/>
              <a:gd name="connsiteY0" fmla="*/ 0 h 6852213"/>
              <a:gd name="connsiteX1" fmla="*/ 2314937 w 3483980"/>
              <a:gd name="connsiteY1" fmla="*/ 2338086 h 6852213"/>
              <a:gd name="connsiteX2" fmla="*/ 1782501 w 3483980"/>
              <a:gd name="connsiteY2" fmla="*/ 4340506 h 6852213"/>
              <a:gd name="connsiteX3" fmla="*/ 3483980 w 3483980"/>
              <a:gd name="connsiteY3" fmla="*/ 6852213 h 6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3980" h="6852213">
                <a:moveTo>
                  <a:pt x="0" y="0"/>
                </a:moveTo>
                <a:lnTo>
                  <a:pt x="2314937" y="2338086"/>
                </a:lnTo>
                <a:lnTo>
                  <a:pt x="1782501" y="4340506"/>
                </a:lnTo>
                <a:lnTo>
                  <a:pt x="3483980" y="6852213"/>
                </a:lnTo>
              </a:path>
            </a:pathLst>
          </a:cu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0" y="144"/>
            <a:ext cx="5237168" cy="6846426"/>
          </a:xfrm>
          <a:custGeom>
            <a:avLst/>
            <a:gdLst>
              <a:gd name="connsiteX0" fmla="*/ 0 w 5237168"/>
              <a:gd name="connsiteY0" fmla="*/ 0 h 6846426"/>
              <a:gd name="connsiteX1" fmla="*/ 1754982 w 5237168"/>
              <a:gd name="connsiteY1" fmla="*/ 0 h 6846426"/>
              <a:gd name="connsiteX2" fmla="*/ 4062919 w 5237168"/>
              <a:gd name="connsiteY2" fmla="*/ 2308979 h 6846426"/>
              <a:gd name="connsiteX3" fmla="*/ 3550098 w 5237168"/>
              <a:gd name="connsiteY3" fmla="*/ 4305278 h 6846426"/>
              <a:gd name="connsiteX4" fmla="*/ 5237168 w 5237168"/>
              <a:gd name="connsiteY4" fmla="*/ 6846426 h 6846426"/>
              <a:gd name="connsiteX5" fmla="*/ 0 w 5237168"/>
              <a:gd name="connsiteY5" fmla="*/ 6846426 h 684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7168" h="6846426">
                <a:moveTo>
                  <a:pt x="0" y="0"/>
                </a:moveTo>
                <a:lnTo>
                  <a:pt x="1754982" y="0"/>
                </a:lnTo>
                <a:lnTo>
                  <a:pt x="4062919" y="2308979"/>
                </a:lnTo>
                <a:lnTo>
                  <a:pt x="3550098" y="4305278"/>
                </a:lnTo>
                <a:lnTo>
                  <a:pt x="5237168" y="6846426"/>
                </a:lnTo>
                <a:lnTo>
                  <a:pt x="0" y="6846426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544300" y="-1"/>
            <a:ext cx="647700" cy="1228397"/>
            <a:chOff x="11219688" y="-1"/>
            <a:chExt cx="972312" cy="1844040"/>
          </a:xfrm>
        </p:grpSpPr>
        <p:sp>
          <p:nvSpPr>
            <p:cNvPr id="38" name="等腰三角形 37"/>
            <p:cNvSpPr/>
            <p:nvPr/>
          </p:nvSpPr>
          <p:spPr>
            <a:xfrm rot="16200000" flipH="1">
              <a:off x="10783824" y="435863"/>
              <a:ext cx="1844040" cy="972312"/>
            </a:xfrm>
            <a:prstGeom prst="triangle">
              <a:avLst/>
            </a:prstGeom>
            <a:noFill/>
            <a:ln w="19050">
              <a:solidFill>
                <a:srgbClr val="8E8E8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6200000" flipH="1">
              <a:off x="10975941" y="1015907"/>
              <a:ext cx="1031240" cy="543745"/>
            </a:xfrm>
            <a:prstGeom prst="triangle">
              <a:avLst/>
            </a:prstGeom>
            <a:noFill/>
            <a:ln w="19050">
              <a:solidFill>
                <a:srgbClr val="8E8E8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329993" y="2350755"/>
            <a:ext cx="7395413" cy="2084255"/>
            <a:chOff x="5007404" y="2357136"/>
            <a:chExt cx="6167755" cy="1738263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5249486" y="3424269"/>
              <a:ext cx="3987800" cy="9533"/>
            </a:xfrm>
            <a:prstGeom prst="line">
              <a:avLst/>
            </a:prstGeom>
            <a:ln w="38100">
              <a:solidFill>
                <a:srgbClr val="9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5309269" y="2357136"/>
              <a:ext cx="5496597" cy="7435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>
                  <a:latin typeface="+mj-lt"/>
                  <a:ea typeface="+mj-ea"/>
                  <a:cs typeface="+mj-cs"/>
                  <a:sym typeface="+mn-ea"/>
                </a:rPr>
                <a:t>基于</a:t>
              </a:r>
              <a:r>
                <a:rPr lang="en-US" altLang="zh-CN" sz="4000">
                  <a:latin typeface="+mj-lt"/>
                  <a:ea typeface="+mj-ea"/>
                  <a:cs typeface="+mj-cs"/>
                  <a:sym typeface="+mn-ea"/>
                </a:rPr>
                <a:t>Pytorch</a:t>
              </a:r>
              <a:r>
                <a:rPr lang="zh-CN" altLang="en-US" sz="4000">
                  <a:latin typeface="+mj-lt"/>
                  <a:ea typeface="+mj-ea"/>
                  <a:cs typeface="+mj-cs"/>
                  <a:sym typeface="+mn-ea"/>
                </a:rPr>
                <a:t>的连续词袋模型</a:t>
              </a:r>
              <a:r>
                <a:rPr lang="zh-CN" altLang="en-US" sz="4000" b="1" dirty="0">
                  <a:solidFill>
                    <a:srgbClr val="333F50"/>
                  </a:solidFill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 </a:t>
              </a:r>
              <a:endParaRPr lang="zh-CN" altLang="en-US" sz="4000" b="1" dirty="0">
                <a:solidFill>
                  <a:srgbClr val="333F50"/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007404" y="3619299"/>
              <a:ext cx="6167755" cy="47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刘静</a:t>
              </a:r>
              <a:endPara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配乐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24517" y="270688"/>
            <a:ext cx="487362" cy="487363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单</a:t>
              </a: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GPU</a:t>
              </a:r>
              <a:endParaRPr lang="en-US" altLang="zh-CN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193" name="文本框 8"/>
          <p:cNvSpPr txBox="1"/>
          <p:nvPr/>
        </p:nvSpPr>
        <p:spPr>
          <a:xfrm>
            <a:off x="4510405" y="188278"/>
            <a:ext cx="294640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GPU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利用率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4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4990" y="1771650"/>
            <a:ext cx="5052060" cy="33178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6" name="图表 55"/>
          <p:cNvGraphicFramePr/>
          <p:nvPr/>
        </p:nvGraphicFramePr>
        <p:xfrm>
          <a:off x="5700395" y="1049020"/>
          <a:ext cx="6245225" cy="4915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57" name="直接箭头连接符 56"/>
          <p:cNvCxnSpPr/>
          <p:nvPr/>
        </p:nvCxnSpPr>
        <p:spPr>
          <a:xfrm flipH="1">
            <a:off x="3430270" y="3533775"/>
            <a:ext cx="441325" cy="680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3708400" y="3265170"/>
            <a:ext cx="814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K80</a:t>
            </a:r>
            <a:endParaRPr lang="en-US" altLang="zh-CN"/>
          </a:p>
        </p:txBody>
      </p:sp>
      <p:cxnSp>
        <p:nvCxnSpPr>
          <p:cNvPr id="59" name="直接箭头连接符 58"/>
          <p:cNvCxnSpPr/>
          <p:nvPr/>
        </p:nvCxnSpPr>
        <p:spPr>
          <a:xfrm flipV="1">
            <a:off x="2338070" y="4616450"/>
            <a:ext cx="469265" cy="805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983105" y="5469890"/>
            <a:ext cx="98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2080Ti</a:t>
            </a:r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多</a:t>
              </a: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GPU</a:t>
              </a:r>
              <a:endParaRPr lang="en-US" altLang="zh-CN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218" name="文本框 4"/>
          <p:cNvSpPr txBox="1"/>
          <p:nvPr/>
        </p:nvSpPr>
        <p:spPr>
          <a:xfrm>
            <a:off x="4617720" y="332105"/>
            <a:ext cx="20097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多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GPU</a:t>
            </a:r>
            <a:endParaRPr lang="en-US" altLang="zh-CN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607685" y="1932940"/>
            <a:ext cx="6162040" cy="3884930"/>
            <a:chOff x="2778" y="4493"/>
            <a:chExt cx="9704" cy="6118"/>
          </a:xfrm>
        </p:grpSpPr>
        <p:grpSp>
          <p:nvGrpSpPr>
            <p:cNvPr id="9219" name="组合 10"/>
            <p:cNvGrpSpPr/>
            <p:nvPr/>
          </p:nvGrpSpPr>
          <p:grpSpPr>
            <a:xfrm>
              <a:off x="2778" y="4493"/>
              <a:ext cx="9705" cy="6118"/>
              <a:chOff x="3231" y="3132"/>
              <a:chExt cx="9704" cy="6117"/>
            </a:xfrm>
          </p:grpSpPr>
          <p:pic>
            <p:nvPicPr>
              <p:cNvPr id="9220" name="图片 8"/>
              <p:cNvPicPr>
                <a:picLocks noChangeAspect="1"/>
              </p:cNvPicPr>
              <p:nvPr/>
            </p:nvPicPr>
            <p:blipFill>
              <a:blip r:embed="rId1"/>
              <a:srcRect t="72449"/>
              <a:stretch>
                <a:fillRect/>
              </a:stretch>
            </p:blipFill>
            <p:spPr>
              <a:xfrm>
                <a:off x="3231" y="6667"/>
                <a:ext cx="9705" cy="258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9221" name="图片 9"/>
              <p:cNvPicPr>
                <a:picLocks noChangeAspect="1"/>
              </p:cNvPicPr>
              <p:nvPr/>
            </p:nvPicPr>
            <p:blipFill>
              <a:blip r:embed="rId1"/>
              <a:srcRect b="62294"/>
              <a:stretch>
                <a:fillRect/>
              </a:stretch>
            </p:blipFill>
            <p:spPr>
              <a:xfrm>
                <a:off x="3231" y="3132"/>
                <a:ext cx="9705" cy="3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6" name="椭圆 5"/>
            <p:cNvSpPr/>
            <p:nvPr/>
          </p:nvSpPr>
          <p:spPr>
            <a:xfrm>
              <a:off x="6671" y="8028"/>
              <a:ext cx="3245" cy="332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671" y="8923"/>
              <a:ext cx="3245" cy="332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350" y="8780"/>
              <a:ext cx="784" cy="119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形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491" y="2218865"/>
            <a:ext cx="606424" cy="606424"/>
          </a:xfrm>
          <a:prstGeom prst="rect">
            <a:avLst/>
          </a:prstGeom>
        </p:spPr>
      </p:pic>
      <p:pic>
        <p:nvPicPr>
          <p:cNvPr id="30" name="图形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18" y="4655162"/>
            <a:ext cx="599150" cy="59915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156131" y="2218589"/>
            <a:ext cx="4348420" cy="929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DataParallel(DP)</a:t>
            </a:r>
            <a:endParaRPr 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单进程，多线程，只能在单台计算机上运行</a:t>
            </a:r>
            <a:endParaRPr 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56131" y="4507104"/>
            <a:ext cx="4348420" cy="929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DistributedDataParallel(DDP)</a:t>
            </a:r>
            <a:endParaRPr 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多进程，可以在单机和分布式训练中使用</a:t>
            </a:r>
            <a:endParaRPr 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9525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多</a:t>
              </a: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GPU</a:t>
              </a:r>
              <a:endParaRPr lang="en-US" altLang="zh-CN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51630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307972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3130" y="2018665"/>
            <a:ext cx="5497830" cy="3669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60615" y="1113155"/>
            <a:ext cx="2990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多</a:t>
            </a:r>
            <a:r>
              <a:rPr lang="en-US" altLang="zh-CN" sz="2400"/>
              <a:t>GPU</a:t>
            </a:r>
            <a:r>
              <a:rPr lang="zh-CN" altLang="en-US" sz="2400"/>
              <a:t>利用率</a:t>
            </a:r>
            <a:endParaRPr lang="zh-CN" altLang="en-US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767840"/>
            <a:ext cx="4700905" cy="391985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2810510" y="5320030"/>
            <a:ext cx="2060575" cy="258445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084830" y="4494530"/>
            <a:ext cx="748030" cy="75565"/>
          </a:xfrm>
          <a:prstGeom prst="rect">
            <a:avLst/>
          </a:pr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02560" y="4570095"/>
            <a:ext cx="2060575" cy="258445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163570" y="5100320"/>
            <a:ext cx="748030" cy="75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>
            <a:off x="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43280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43280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49944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64713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03086" y="1130753"/>
            <a:ext cx="9971314" cy="4576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sx="94000" sy="94000" algn="ctr" rotWithShape="0">
              <a:srgbClr val="333F5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97198" y="1290339"/>
            <a:ext cx="9586315" cy="4257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105401" y="1519589"/>
            <a:ext cx="1981200" cy="1981198"/>
          </a:xfrm>
          <a:prstGeom prst="ellipse">
            <a:avLst/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10630" y="1624816"/>
            <a:ext cx="1770743" cy="17707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19100" dist="279400" dir="2700000" sx="97000" sy="97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52912" y="1130956"/>
            <a:ext cx="2486580" cy="21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lang="en-US" altLang="zh-CN" sz="11500" dirty="0">
                <a:solidFill>
                  <a:srgbClr val="3A404B"/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3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3A404B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40635" y="3915410"/>
            <a:ext cx="706818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000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调整优化</a:t>
            </a:r>
            <a:endParaRPr lang="zh-CN" altLang="en-US" sz="6000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690334" y="1290339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97198" y="5354978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83 0.03727 L 0.38568 -0.29491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69" y="-166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56 -0.03727 L -0.38477 0.29792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17" y="16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2356 -0.03727 L 4.375E-6 -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383 0.03727 L -2.91667E-6 1.1111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-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7.40741E-7 L 0 0.09699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22222E-6 L -0.04961 -2.22222E-6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4.07407E-6 L 0.04791 4.07407E-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29" grpId="1" animBg="1"/>
      <p:bldP spid="30" grpId="0" animBg="1"/>
      <p:bldP spid="30" grpId="1" animBg="1"/>
      <p:bldP spid="31" grpId="0"/>
      <p:bldP spid="32" grpId="0"/>
      <p:bldP spid="32" grpId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9525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r>
                <a:rPr 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调整优化</a:t>
              </a:r>
              <a:endParaRPr lang="zh-CN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51630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307972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5555" y="1305560"/>
            <a:ext cx="91859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GPU</a:t>
            </a:r>
            <a:r>
              <a:rPr lang="zh-CN" altLang="en-US"/>
              <a:t>利用率低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	</a:t>
            </a:r>
            <a:r>
              <a:rPr lang="zh-CN" altLang="en-US"/>
              <a:t>猜想一：</a:t>
            </a:r>
            <a:r>
              <a:rPr lang="en-US" altLang="zh-CN"/>
              <a:t>一般使用CPU进行数据的读取和预处理，而使用GPU进行模型的正向传播和反向传播。由于CPU数据读取跟不上（读到内存+多线程+二进制文件），而GPU的处理速度太快，导致GPU的利用率不高。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	</a:t>
            </a:r>
            <a:r>
              <a:rPr lang="zh-CN" altLang="en-US"/>
              <a:t>解决方法：（</a:t>
            </a:r>
            <a:r>
              <a:rPr lang="en-US" altLang="zh-CN"/>
              <a:t>1</a:t>
            </a:r>
            <a:r>
              <a:rPr lang="zh-CN" altLang="en-US"/>
              <a:t>）关闭一些日志记录，减少日志IO操作频率。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		   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NVIDA提供了DALI库</a:t>
            </a:r>
            <a:r>
              <a:rPr lang="zh-CN" altLang="en-US" sz="1600"/>
              <a:t>（一个GPU加速的数据增强和图像加载库）</a:t>
            </a:r>
            <a:r>
              <a:rPr lang="en-US" altLang="zh-CN"/>
              <a:t>，可		     以将数据处理转移到GPU上。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	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	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82165" y="5045710"/>
            <a:ext cx="654939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猜想二：模型太小，</a:t>
            </a:r>
            <a:r>
              <a:rPr lang="en-US" altLang="zh-CN">
                <a:sym typeface="+mn-ea"/>
              </a:rPr>
              <a:t>CBOW</a:t>
            </a:r>
            <a:r>
              <a:rPr lang="zh-CN" altLang="en-US">
                <a:sym typeface="+mn-ea"/>
              </a:rPr>
              <a:t>是只有一个隐藏层的全连接神经网络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96" b="84"/>
          <a:stretch>
            <a:fillRect/>
          </a:stretch>
        </p:blipFill>
        <p:spPr>
          <a:xfrm>
            <a:off x="0" y="-1"/>
            <a:ext cx="5241010" cy="6852213"/>
          </a:xfrm>
          <a:custGeom>
            <a:avLst/>
            <a:gdLst>
              <a:gd name="connsiteX0" fmla="*/ 0 w 5241010"/>
              <a:gd name="connsiteY0" fmla="*/ 0 h 6852213"/>
              <a:gd name="connsiteX1" fmla="*/ 1754982 w 5241010"/>
              <a:gd name="connsiteY1" fmla="*/ 0 h 6852213"/>
              <a:gd name="connsiteX2" fmla="*/ 4062919 w 5241010"/>
              <a:gd name="connsiteY2" fmla="*/ 2308979 h 6852213"/>
              <a:gd name="connsiteX3" fmla="*/ 3550098 w 5241010"/>
              <a:gd name="connsiteY3" fmla="*/ 4305278 h 6852213"/>
              <a:gd name="connsiteX4" fmla="*/ 5241010 w 5241010"/>
              <a:gd name="connsiteY4" fmla="*/ 6852213 h 6852213"/>
              <a:gd name="connsiteX5" fmla="*/ 0 w 5241010"/>
              <a:gd name="connsiteY5" fmla="*/ 6852213 h 6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1010" h="6852213">
                <a:moveTo>
                  <a:pt x="0" y="0"/>
                </a:moveTo>
                <a:lnTo>
                  <a:pt x="1754982" y="0"/>
                </a:lnTo>
                <a:lnTo>
                  <a:pt x="4062919" y="2308979"/>
                </a:lnTo>
                <a:lnTo>
                  <a:pt x="3550098" y="4305278"/>
                </a:lnTo>
                <a:lnTo>
                  <a:pt x="5241010" y="6852213"/>
                </a:lnTo>
                <a:lnTo>
                  <a:pt x="0" y="6852213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>
            <a:off x="2009528" y="0"/>
            <a:ext cx="3483980" cy="6852213"/>
          </a:xfrm>
          <a:custGeom>
            <a:avLst/>
            <a:gdLst>
              <a:gd name="connsiteX0" fmla="*/ 0 w 3483980"/>
              <a:gd name="connsiteY0" fmla="*/ 0 h 6852213"/>
              <a:gd name="connsiteX1" fmla="*/ 2314937 w 3483980"/>
              <a:gd name="connsiteY1" fmla="*/ 2338086 h 6852213"/>
              <a:gd name="connsiteX2" fmla="*/ 1782501 w 3483980"/>
              <a:gd name="connsiteY2" fmla="*/ 4340506 h 6852213"/>
              <a:gd name="connsiteX3" fmla="*/ 3483980 w 3483980"/>
              <a:gd name="connsiteY3" fmla="*/ 6852213 h 6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3980" h="6852213">
                <a:moveTo>
                  <a:pt x="0" y="0"/>
                </a:moveTo>
                <a:lnTo>
                  <a:pt x="2314937" y="2338086"/>
                </a:lnTo>
                <a:lnTo>
                  <a:pt x="1782501" y="4340506"/>
                </a:lnTo>
                <a:lnTo>
                  <a:pt x="3483980" y="6852213"/>
                </a:lnTo>
              </a:path>
            </a:pathLst>
          </a:cu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0" y="11574"/>
            <a:ext cx="5237168" cy="6846426"/>
          </a:xfrm>
          <a:custGeom>
            <a:avLst/>
            <a:gdLst>
              <a:gd name="connsiteX0" fmla="*/ 0 w 5237168"/>
              <a:gd name="connsiteY0" fmla="*/ 0 h 6846426"/>
              <a:gd name="connsiteX1" fmla="*/ 1754982 w 5237168"/>
              <a:gd name="connsiteY1" fmla="*/ 0 h 6846426"/>
              <a:gd name="connsiteX2" fmla="*/ 4062919 w 5237168"/>
              <a:gd name="connsiteY2" fmla="*/ 2308979 h 6846426"/>
              <a:gd name="connsiteX3" fmla="*/ 3550098 w 5237168"/>
              <a:gd name="connsiteY3" fmla="*/ 4305278 h 6846426"/>
              <a:gd name="connsiteX4" fmla="*/ 5237168 w 5237168"/>
              <a:gd name="connsiteY4" fmla="*/ 6846426 h 6846426"/>
              <a:gd name="connsiteX5" fmla="*/ 0 w 5237168"/>
              <a:gd name="connsiteY5" fmla="*/ 6846426 h 684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7168" h="6846426">
                <a:moveTo>
                  <a:pt x="0" y="0"/>
                </a:moveTo>
                <a:lnTo>
                  <a:pt x="1754982" y="0"/>
                </a:lnTo>
                <a:lnTo>
                  <a:pt x="4062919" y="2308979"/>
                </a:lnTo>
                <a:lnTo>
                  <a:pt x="3550098" y="4305278"/>
                </a:lnTo>
                <a:lnTo>
                  <a:pt x="5237168" y="6846426"/>
                </a:lnTo>
                <a:lnTo>
                  <a:pt x="0" y="6846426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544300" y="-1"/>
            <a:ext cx="647700" cy="1228397"/>
            <a:chOff x="11219688" y="-1"/>
            <a:chExt cx="972312" cy="1844040"/>
          </a:xfrm>
        </p:grpSpPr>
        <p:sp>
          <p:nvSpPr>
            <p:cNvPr id="38" name="等腰三角形 37"/>
            <p:cNvSpPr/>
            <p:nvPr/>
          </p:nvSpPr>
          <p:spPr>
            <a:xfrm rot="16200000" flipH="1">
              <a:off x="10783824" y="435863"/>
              <a:ext cx="1844040" cy="972312"/>
            </a:xfrm>
            <a:prstGeom prst="triangle">
              <a:avLst/>
            </a:prstGeom>
            <a:noFill/>
            <a:ln w="19050">
              <a:solidFill>
                <a:srgbClr val="8E8E8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6200000" flipH="1">
              <a:off x="10975941" y="1015907"/>
              <a:ext cx="1031240" cy="543745"/>
            </a:xfrm>
            <a:prstGeom prst="triangle">
              <a:avLst/>
            </a:prstGeom>
            <a:noFill/>
            <a:ln w="19050">
              <a:solidFill>
                <a:srgbClr val="8E8E8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329993" y="2422798"/>
            <a:ext cx="7395413" cy="1856334"/>
            <a:chOff x="5007404" y="2417218"/>
            <a:chExt cx="6167755" cy="154817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49323" y="3433955"/>
              <a:ext cx="5588132" cy="0"/>
            </a:xfrm>
            <a:prstGeom prst="line">
              <a:avLst/>
            </a:prstGeom>
            <a:ln w="38100">
              <a:solidFill>
                <a:srgbClr val="9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5763986" y="2417218"/>
              <a:ext cx="4995710" cy="1177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6600" b="1" dirty="0">
                  <a:solidFill>
                    <a:srgbClr val="333F50"/>
                  </a:solidFill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   </a:t>
              </a:r>
              <a:r>
                <a:rPr lang="zh-CN" altLang="en-US" sz="6600" b="1" dirty="0">
                  <a:solidFill>
                    <a:srgbClr val="333F50"/>
                  </a:solidFill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感谢观看！</a:t>
              </a:r>
              <a:endParaRPr lang="zh-CN" altLang="en-US" sz="6600" b="1" dirty="0">
                <a:solidFill>
                  <a:srgbClr val="333F50"/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007404" y="3619299"/>
              <a:ext cx="6167755" cy="346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ADD YOUR TITLE HERE.ADD YOUR TITLE HERE.</a:t>
              </a:r>
              <a:endParaRPr lang="zh-CN" alt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/>
          <p:cNvSpPr/>
          <p:nvPr/>
        </p:nvSpPr>
        <p:spPr>
          <a:xfrm>
            <a:off x="10096982" y="4829219"/>
            <a:ext cx="2095018" cy="2037144"/>
          </a:xfrm>
          <a:prstGeom prst="triangle">
            <a:avLst>
              <a:gd name="adj" fmla="val 100000"/>
            </a:avLst>
          </a:prstGeom>
          <a:solidFill>
            <a:srgbClr val="9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1" y="-21131"/>
            <a:ext cx="5471775" cy="3018974"/>
          </a:xfrm>
          <a:custGeom>
            <a:avLst/>
            <a:gdLst>
              <a:gd name="connsiteX0" fmla="*/ 10554 w 5471775"/>
              <a:gd name="connsiteY0" fmla="*/ 0 h 3018974"/>
              <a:gd name="connsiteX1" fmla="*/ 5471775 w 5471775"/>
              <a:gd name="connsiteY1" fmla="*/ 0 h 3018974"/>
              <a:gd name="connsiteX2" fmla="*/ 2430684 w 5471775"/>
              <a:gd name="connsiteY2" fmla="*/ 3018974 h 3018974"/>
              <a:gd name="connsiteX3" fmla="*/ 0 w 5471775"/>
              <a:gd name="connsiteY3" fmla="*/ 1456392 h 301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775" h="3018974">
                <a:moveTo>
                  <a:pt x="10554" y="0"/>
                </a:moveTo>
                <a:lnTo>
                  <a:pt x="5471775" y="0"/>
                </a:lnTo>
                <a:lnTo>
                  <a:pt x="2430684" y="3018974"/>
                </a:lnTo>
                <a:lnTo>
                  <a:pt x="0" y="1456392"/>
                </a:lnTo>
                <a:close/>
              </a:path>
            </a:pathLst>
          </a:cu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7980" y="1680845"/>
            <a:ext cx="4914265" cy="99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500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模型介绍</a:t>
            </a:r>
            <a:endParaRPr lang="zh-CN" altLang="en-US" sz="4500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7980" y="2967990"/>
            <a:ext cx="4914265" cy="99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500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性能比对</a:t>
            </a:r>
            <a:endParaRPr lang="en-US" altLang="zh-CN" sz="4500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97980" y="4255135"/>
            <a:ext cx="5104765" cy="99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500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调整优化</a:t>
            </a:r>
            <a:endParaRPr lang="en-US" altLang="zh-CN" sz="4500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4084" y="241416"/>
            <a:ext cx="4252461" cy="18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C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ONTENS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8102" y="153716"/>
            <a:ext cx="1984424" cy="10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目 录</a:t>
            </a:r>
            <a:endParaRPr kumimoji="0" lang="zh-CN" altLang="en-US" sz="5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14084" y="4866412"/>
            <a:ext cx="1400442" cy="1624512"/>
            <a:chOff x="1629572" y="2374171"/>
            <a:chExt cx="1754815" cy="2035585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1489187" y="2514556"/>
              <a:ext cx="2035585" cy="1754815"/>
            </a:xfrm>
            <a:prstGeom prst="triangl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2475832" y="3245326"/>
              <a:ext cx="975855" cy="841255"/>
            </a:xfrm>
            <a:prstGeom prst="triangl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68112" y="1611408"/>
            <a:ext cx="1099146" cy="10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30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01</a:t>
            </a:r>
            <a:endParaRPr kumimoji="0" lang="zh-CN" altLang="en-US" sz="5400" b="0" i="0" u="none" strike="noStrike" kern="1200" cap="none" spc="30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68112" y="2898757"/>
            <a:ext cx="1099146" cy="10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30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02</a:t>
            </a:r>
            <a:endParaRPr kumimoji="0" lang="zh-CN" altLang="en-US" sz="5400" b="0" i="0" u="none" strike="noStrike" kern="1200" cap="none" spc="30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68112" y="4186106"/>
            <a:ext cx="1099146" cy="10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30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03</a:t>
            </a:r>
            <a:endParaRPr kumimoji="0" lang="zh-CN" altLang="en-US" sz="5400" b="0" i="0" u="none" strike="noStrike" kern="1200" cap="none" spc="30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>
            <a:off x="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43280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43280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49944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64713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03086" y="1130753"/>
            <a:ext cx="9971314" cy="4576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sx="94000" sy="94000" algn="ctr" rotWithShape="0">
              <a:srgbClr val="333F5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03548" y="1290339"/>
            <a:ext cx="9586315" cy="4257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105401" y="1519589"/>
            <a:ext cx="1981200" cy="1981198"/>
          </a:xfrm>
          <a:prstGeom prst="ellipse">
            <a:avLst/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10630" y="1624816"/>
            <a:ext cx="1770743" cy="17707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19100" dist="279400" dir="2700000" sx="97000" sy="97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28623" y="1316603"/>
            <a:ext cx="2486580" cy="21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srgbClr val="3A404B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1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3A404B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2590" y="3869690"/>
            <a:ext cx="630809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000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模型介绍</a:t>
            </a:r>
            <a:endParaRPr lang="zh-CN" altLang="en-US" sz="6000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690334" y="1290339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97198" y="5354978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83 0.03727 L 0.38568 -0.29491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69" y="-166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56 -0.03727 L -0.38477 0.29792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17" y="16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2356 -0.03727 L 4.375E-6 -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383 0.03727 L -2.91667E-6 1.1111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-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7.40741E-7 L 0 0.09699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22222E-6 L -0.04961 -2.22222E-6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4.07407E-6 L 0.04791 4.07407E-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bldLvl="0" animBg="1"/>
      <p:bldP spid="29" grpId="0" animBg="1"/>
      <p:bldP spid="29" grpId="1" animBg="1"/>
      <p:bldP spid="30" grpId="0" animBg="1"/>
      <p:bldP spid="30" grpId="1" animBg="1"/>
      <p:bldP spid="31" grpId="0"/>
      <p:bldP spid="32" grpId="0"/>
      <p:bldP spid="32" grpId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模型介绍</a:t>
              </a:r>
              <a:endParaRPr lang="zh-CN" altLang="en-US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5125" y="188595"/>
            <a:ext cx="356108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>
                <a:sym typeface="+mn-ea"/>
              </a:rPr>
              <a:t>CBOW</a:t>
            </a:r>
            <a:endParaRPr lang="zh-CN" altLang="en-US" sz="2800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815" y="1953895"/>
            <a:ext cx="61448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CBOW的全称是continuous bag of words（连续词袋模型）。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其本质也是通过context word（背景词）来预测target word（目标词）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8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78675" y="1327785"/>
            <a:ext cx="3843338" cy="454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模型介绍</a:t>
              </a:r>
              <a:endParaRPr lang="zh-CN" altLang="en-US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5125" y="188595"/>
            <a:ext cx="356108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>
                <a:sym typeface="+mn-ea"/>
              </a:rPr>
              <a:t>CBOW</a:t>
            </a:r>
            <a:endParaRPr lang="zh-CN" altLang="en-US" sz="2800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8335" y="1287780"/>
            <a:ext cx="6087110" cy="47802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" y="1642745"/>
            <a:ext cx="5264785" cy="40703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>
            <a:off x="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43280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43280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49944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64713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03086" y="1130753"/>
            <a:ext cx="9971314" cy="4576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sx="94000" sy="94000" algn="ctr" rotWithShape="0">
              <a:srgbClr val="333F5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97198" y="1290339"/>
            <a:ext cx="9586315" cy="4257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105401" y="1519589"/>
            <a:ext cx="1981200" cy="1981198"/>
          </a:xfrm>
          <a:prstGeom prst="ellipse">
            <a:avLst/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10630" y="1624816"/>
            <a:ext cx="1770743" cy="17707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19100" dist="279400" dir="2700000" sx="97000" sy="97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62283" y="1265773"/>
            <a:ext cx="2486580" cy="21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srgbClr val="3A404B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2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3A404B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31110" y="3634740"/>
            <a:ext cx="714946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000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性能比对</a:t>
            </a:r>
            <a:endParaRPr lang="zh-CN" altLang="en-US" sz="6000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6000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690334" y="1290339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97198" y="5354978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83 0.03727 L 0.38568 -0.29491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69" y="-166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56 -0.03727 L -0.38477 0.29792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17" y="16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2356 -0.03727 L 4.375E-6 -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383 0.03727 L -2.91667E-6 1.1111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-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7.40741E-7 L 0 0.09699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22222E-6 L -0.04961 -2.22222E-6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4.07407E-6 L 0.04791 4.07407E-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/>
      <p:bldP spid="32" grpId="0"/>
      <p:bldP spid="32" grpId="1"/>
      <p:bldP spid="34" grpId="0" bldLvl="0" animBg="1"/>
      <p:bldP spid="34" grpId="1" bldLvl="0" animBg="1"/>
      <p:bldP spid="34" grpId="2" bldLvl="0" animBg="1"/>
      <p:bldP spid="35" grpId="0" bldLvl="0" animBg="1"/>
      <p:bldP spid="35" grpId="1" bldLvl="0" animBg="1"/>
      <p:bldP spid="35" grpId="2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CPU</a:t>
              </a:r>
              <a:endParaRPr lang="en-US" altLang="zh-CN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121" name="标题 1"/>
          <p:cNvSpPr>
            <a:spLocks noGrp="1"/>
          </p:cNvSpPr>
          <p:nvPr/>
        </p:nvSpPr>
        <p:spPr>
          <a:xfrm>
            <a:off x="1981200" y="188595"/>
            <a:ext cx="7873365" cy="82486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CPU</a:t>
            </a:r>
            <a:r>
              <a:rPr lang="zh-CN" altLang="zh-CN"/>
              <a:t>运行时间对比</a:t>
            </a:r>
            <a:endParaRPr lang="zh-CN" altLang="zh-CN"/>
          </a:p>
        </p:txBody>
      </p:sp>
      <p:graphicFrame>
        <p:nvGraphicFramePr>
          <p:cNvPr id="5122" name="对象 23" descr="7b0a202020202263686172745265734964223a202234363235383337220a7d0a"/>
          <p:cNvGraphicFramePr/>
          <p:nvPr/>
        </p:nvGraphicFramePr>
        <p:xfrm>
          <a:off x="6030595" y="1829435"/>
          <a:ext cx="5517515" cy="3813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581525" imgH="3362325" progId="excel.sheet.8">
                  <p:embed/>
                </p:oleObj>
              </mc:Choice>
              <mc:Fallback>
                <p:oleObj name="" r:id="rId1" imgW="4581525" imgH="3362325" progId="excel.shee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0595" y="1829435"/>
                        <a:ext cx="5517515" cy="3813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文本框 9"/>
          <p:cNvSpPr txBox="1"/>
          <p:nvPr/>
        </p:nvSpPr>
        <p:spPr>
          <a:xfrm>
            <a:off x="570230" y="2167255"/>
            <a:ext cx="4963160" cy="31381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单核：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核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核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核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4" name="内容占位符 10"/>
          <p:cNvPicPr>
            <a:picLocks noGrp="1" noChangeAspect="1"/>
          </p:cNvPicPr>
          <p:nvPr/>
        </p:nvPicPr>
        <p:blipFill>
          <a:blip r:embed="rId3"/>
          <a:srcRect t="80255" r="48808"/>
          <a:stretch>
            <a:fillRect/>
          </a:stretch>
        </p:blipFill>
        <p:spPr>
          <a:xfrm>
            <a:off x="1316355" y="2155825"/>
            <a:ext cx="4351020" cy="537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图片 11"/>
          <p:cNvPicPr>
            <a:picLocks noChangeAspect="1"/>
          </p:cNvPicPr>
          <p:nvPr/>
        </p:nvPicPr>
        <p:blipFill>
          <a:blip r:embed="rId4"/>
          <a:srcRect t="80267" r="52179" b="4228"/>
          <a:stretch>
            <a:fillRect/>
          </a:stretch>
        </p:blipFill>
        <p:spPr>
          <a:xfrm>
            <a:off x="1316355" y="3019425"/>
            <a:ext cx="4351020" cy="510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12"/>
          <p:cNvPicPr>
            <a:picLocks noChangeAspect="1"/>
          </p:cNvPicPr>
          <p:nvPr/>
        </p:nvPicPr>
        <p:blipFill>
          <a:blip r:embed="rId5"/>
          <a:srcRect t="80089" r="48505" b="-133"/>
          <a:stretch>
            <a:fillRect/>
          </a:stretch>
        </p:blipFill>
        <p:spPr>
          <a:xfrm>
            <a:off x="1316355" y="3800475"/>
            <a:ext cx="4351020" cy="50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图片 13"/>
          <p:cNvPicPr>
            <a:picLocks noChangeAspect="1"/>
          </p:cNvPicPr>
          <p:nvPr/>
        </p:nvPicPr>
        <p:blipFill>
          <a:blip r:embed="rId6"/>
          <a:srcRect t="73488" r="56700" b="8257"/>
          <a:stretch>
            <a:fillRect/>
          </a:stretch>
        </p:blipFill>
        <p:spPr>
          <a:xfrm>
            <a:off x="1316355" y="4577080"/>
            <a:ext cx="4351020" cy="52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8" name="内容占位符 10"/>
          <p:cNvPicPr>
            <a:picLocks noChangeAspect="1"/>
          </p:cNvPicPr>
          <p:nvPr/>
        </p:nvPicPr>
        <p:blipFill>
          <a:blip r:embed="rId3"/>
          <a:srcRect t="80255" r="48808"/>
          <a:stretch>
            <a:fillRect/>
          </a:stretch>
        </p:blipFill>
        <p:spPr>
          <a:xfrm>
            <a:off x="1316355" y="2167255"/>
            <a:ext cx="4351020" cy="537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图片 15"/>
          <p:cNvPicPr>
            <a:picLocks noChangeAspect="1"/>
          </p:cNvPicPr>
          <p:nvPr/>
        </p:nvPicPr>
        <p:blipFill>
          <a:blip r:embed="rId4"/>
          <a:srcRect t="80267" r="52179" b="4230"/>
          <a:stretch>
            <a:fillRect/>
          </a:stretch>
        </p:blipFill>
        <p:spPr>
          <a:xfrm>
            <a:off x="1316355" y="3032125"/>
            <a:ext cx="4351020" cy="508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0" name="图片 16"/>
          <p:cNvPicPr>
            <a:picLocks noChangeAspect="1"/>
          </p:cNvPicPr>
          <p:nvPr/>
        </p:nvPicPr>
        <p:blipFill>
          <a:blip r:embed="rId5"/>
          <a:srcRect t="80087" r="48505" b="-133"/>
          <a:stretch>
            <a:fillRect/>
          </a:stretch>
        </p:blipFill>
        <p:spPr>
          <a:xfrm>
            <a:off x="1316355" y="3811905"/>
            <a:ext cx="4351020" cy="504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CPU</a:t>
              </a:r>
              <a:endParaRPr lang="en-US" altLang="zh-CN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121" name="标题 1"/>
          <p:cNvSpPr>
            <a:spLocks noGrp="1"/>
          </p:cNvSpPr>
          <p:nvPr/>
        </p:nvSpPr>
        <p:spPr>
          <a:xfrm>
            <a:off x="2606040" y="561975"/>
            <a:ext cx="6378575" cy="327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/>
              <a:t>CPU</a:t>
            </a:r>
            <a:r>
              <a:rPr lang="zh-CN" altLang="en-US" sz="2800"/>
              <a:t>利用率</a:t>
            </a:r>
            <a:r>
              <a:rPr lang="zh-CN" altLang="zh-CN" sz="2800"/>
              <a:t>对比</a:t>
            </a:r>
            <a:endParaRPr lang="zh-CN" altLang="zh-CN" sz="2800"/>
          </a:p>
        </p:txBody>
      </p:sp>
      <p:pic>
        <p:nvPicPr>
          <p:cNvPr id="6146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040" y="1422400"/>
            <a:ext cx="6772275" cy="449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单</a:t>
              </a: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GPU</a:t>
              </a:r>
              <a:endParaRPr lang="en-US" altLang="zh-CN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169" name="标题 1"/>
          <p:cNvSpPr>
            <a:spLocks noGrp="1"/>
          </p:cNvSpPr>
          <p:nvPr/>
        </p:nvSpPr>
        <p:spPr>
          <a:xfrm>
            <a:off x="2627630" y="189230"/>
            <a:ext cx="6525895" cy="5975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</a:t>
            </a:r>
            <a:r>
              <a:rPr lang="en-US" altLang="zh-CN"/>
              <a:t>GPU</a:t>
            </a:r>
            <a:r>
              <a:rPr lang="zh-CN" altLang="en-US"/>
              <a:t>对比</a:t>
            </a:r>
            <a:r>
              <a:rPr lang="en-US" altLang="zh-CN"/>
              <a:t>  </a:t>
            </a:r>
            <a:endParaRPr lang="en-US" altLang="zh-CN"/>
          </a:p>
        </p:txBody>
      </p:sp>
      <p:pic>
        <p:nvPicPr>
          <p:cNvPr id="717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8286"/>
          <a:stretch>
            <a:fillRect/>
          </a:stretch>
        </p:blipFill>
        <p:spPr>
          <a:xfrm>
            <a:off x="3890963" y="4982210"/>
            <a:ext cx="5262562" cy="1592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1"/>
          <p:cNvSpPr txBox="1"/>
          <p:nvPr/>
        </p:nvSpPr>
        <p:spPr>
          <a:xfrm>
            <a:off x="1370013" y="1919923"/>
            <a:ext cx="23272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Tesla K80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文本框 2"/>
          <p:cNvSpPr txBox="1"/>
          <p:nvPr/>
        </p:nvSpPr>
        <p:spPr>
          <a:xfrm>
            <a:off x="1104900" y="5845810"/>
            <a:ext cx="30876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GeForce RTX 3090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73" name="图片 3"/>
          <p:cNvPicPr>
            <a:picLocks noChangeAspect="1"/>
          </p:cNvPicPr>
          <p:nvPr/>
        </p:nvPicPr>
        <p:blipFill>
          <a:blip r:embed="rId3"/>
          <a:srcRect t="11052"/>
          <a:stretch>
            <a:fillRect/>
          </a:stretch>
        </p:blipFill>
        <p:spPr>
          <a:xfrm>
            <a:off x="3817938" y="3181985"/>
            <a:ext cx="4524375" cy="158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4" name="文本框 4"/>
          <p:cNvSpPr txBox="1"/>
          <p:nvPr/>
        </p:nvSpPr>
        <p:spPr>
          <a:xfrm>
            <a:off x="993140" y="3683635"/>
            <a:ext cx="25939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GeForce RTX 2080 Ti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75" name="组合 1"/>
          <p:cNvGrpSpPr/>
          <p:nvPr/>
        </p:nvGrpSpPr>
        <p:grpSpPr>
          <a:xfrm>
            <a:off x="3819525" y="1270635"/>
            <a:ext cx="5494338" cy="1695450"/>
            <a:chOff x="4933" y="1975"/>
            <a:chExt cx="8654" cy="2669"/>
          </a:xfrm>
        </p:grpSpPr>
        <p:pic>
          <p:nvPicPr>
            <p:cNvPr id="7176" name="图片 5"/>
            <p:cNvPicPr>
              <a:picLocks noChangeAspect="1"/>
            </p:cNvPicPr>
            <p:nvPr/>
          </p:nvPicPr>
          <p:blipFill>
            <a:blip r:embed="rId4"/>
            <a:srcRect b="42369"/>
            <a:stretch>
              <a:fillRect/>
            </a:stretch>
          </p:blipFill>
          <p:spPr>
            <a:xfrm>
              <a:off x="4932" y="1975"/>
              <a:ext cx="8655" cy="17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7" name="图片 6"/>
            <p:cNvPicPr>
              <a:picLocks noChangeAspect="1"/>
            </p:cNvPicPr>
            <p:nvPr/>
          </p:nvPicPr>
          <p:blipFill>
            <a:blip r:embed="rId4"/>
            <a:srcRect t="67276"/>
            <a:stretch>
              <a:fillRect/>
            </a:stretch>
          </p:blipFill>
          <p:spPr>
            <a:xfrm>
              <a:off x="4932" y="3677"/>
              <a:ext cx="8655" cy="967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UNIT_PLACING_PICTURE_USER_VIEWPORT" val="{&quot;height&quot;:7150,&quot;width&quot;:6052.500787401575}"/>
</p:tagLst>
</file>

<file path=ppt/tags/tag2.xml><?xml version="1.0" encoding="utf-8"?>
<p:tagLst xmlns:p="http://schemas.openxmlformats.org/presentationml/2006/main">
  <p:tag name="KSO_WM_UNIT_PLACING_PICTURE_USER_VIEWPORT" val="{&quot;height&quot;:3387.499212598425,&quot;width&quot;:9147.500787401576}"/>
</p:tagLst>
</file>

<file path=ppt/tags/tag3.xml><?xml version="1.0" encoding="utf-8"?>
<p:tagLst xmlns:p="http://schemas.openxmlformats.org/presentationml/2006/main">
  <p:tag name="KSO_WM_UNIT_PLACING_PICTURE_USER_VIEWPORT" val="{&quot;height&quot;:6945,&quot;width&quot;:1057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C6B"/>
      </a:accent1>
      <a:accent2>
        <a:srgbClr val="D14E5B"/>
      </a:accent2>
      <a:accent3>
        <a:srgbClr val="1F4C6B"/>
      </a:accent3>
      <a:accent4>
        <a:srgbClr val="D14E5B"/>
      </a:accent4>
      <a:accent5>
        <a:srgbClr val="1F4C6B"/>
      </a:accent5>
      <a:accent6>
        <a:srgbClr val="D14E5B"/>
      </a:accent6>
      <a:hlink>
        <a:srgbClr val="1F4C6B"/>
      </a:hlink>
      <a:folHlink>
        <a:srgbClr val="D14E5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WPS 演示</Application>
  <PresentationFormat>宽屏</PresentationFormat>
  <Paragraphs>116</Paragraphs>
  <Slides>15</Slides>
  <Notes>24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阿里巴巴普惠体</vt:lpstr>
      <vt:lpstr>微软雅黑</vt:lpstr>
      <vt:lpstr>Arial Unicode MS</vt:lpstr>
      <vt:lpstr>等线 Light</vt:lpstr>
      <vt:lpstr>等线</vt:lpstr>
      <vt:lpstr>Calibri Light</vt:lpstr>
      <vt:lpstr>Calibri</vt:lpstr>
      <vt:lpstr>Office 主题​​</vt:lpstr>
      <vt:lpstr>自定义设计方案</vt:lpstr>
      <vt:lpstr>excel.sheet.8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CPU运行时间对比</vt:lpstr>
      <vt:lpstr>PowerPoint 演示文稿</vt:lpstr>
      <vt:lpstr>单GPU对比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曾 棋</dc:creator>
  <cp:lastModifiedBy>沫冗</cp:lastModifiedBy>
  <cp:revision>46</cp:revision>
  <dcterms:created xsi:type="dcterms:W3CDTF">2020-09-10T14:41:00Z</dcterms:created>
  <dcterms:modified xsi:type="dcterms:W3CDTF">2021-12-16T10:08:00Z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FC0C3F92D5194F44A4812555B8FECDC5</vt:lpwstr>
  </property>
</Properties>
</file>